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6"/>
  </p:normalViewPr>
  <p:slideViewPr>
    <p:cSldViewPr>
      <p:cViewPr>
        <p:scale>
          <a:sx n="110" d="100"/>
          <a:sy n="110" d="100"/>
        </p:scale>
        <p:origin x="792" y="-11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D0DF-9067-4F2F-AC32-9A4E575725F7}" type="datetimeFigureOut">
              <a:rPr lang="en-US"/>
              <a:pPr>
                <a:defRPr/>
              </a:pPr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381D-DD9F-4460-8A54-37010639E90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55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 i="0">
                <a:solidFill>
                  <a:srgbClr val="231F20"/>
                </a:solidFill>
                <a:latin typeface="Frutiger"/>
                <a:cs typeface="Frutige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3583-CBCA-4742-96CC-59079AF25021}" type="datetimeFigureOut">
              <a:rPr lang="en-US"/>
              <a:pPr>
                <a:defRPr/>
              </a:pPr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AC88-2972-4532-82CA-B51EDCCC597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52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 i="0">
                <a:solidFill>
                  <a:srgbClr val="231F20"/>
                </a:solidFill>
                <a:latin typeface="Frutiger"/>
                <a:cs typeface="Frutige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E66A-63ED-4AB1-8089-D44ECF2D5B9F}" type="datetimeFigureOut">
              <a:rPr lang="en-US"/>
              <a:pPr>
                <a:defRPr/>
              </a:pPr>
              <a:t>8/27/2020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8589-A65B-4769-BA02-673AB50B840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56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 i="0">
                <a:solidFill>
                  <a:srgbClr val="231F20"/>
                </a:solidFill>
                <a:latin typeface="Frutiger"/>
                <a:cs typeface="Frutiger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A631-B1EA-4A41-85CE-0787ADDEC345}" type="datetimeFigureOut">
              <a:rPr lang="en-US"/>
              <a:pPr>
                <a:defRPr/>
              </a:pPr>
              <a:t>8/27/2020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986E-D97A-4368-A665-EE367C4181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56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5B1D-A240-44ED-A3E5-B633CA28B78A}" type="datetimeFigureOut">
              <a:rPr lang="en-US"/>
              <a:pPr>
                <a:defRPr/>
              </a:pPr>
              <a:t>8/27/2020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3F5E-2337-4CDA-941D-289ED447110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3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517525" y="2028825"/>
            <a:ext cx="6527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zh-CN" altLang="zh-CN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2459038"/>
            <a:ext cx="680720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zh-CN" altLang="zh-CN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750" y="9944100"/>
            <a:ext cx="241935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9F4392-D510-45A3-838E-9E2ADCDE7C31}" type="datetimeFigureOut">
              <a:rPr lang="en-US"/>
              <a:pPr>
                <a:defRPr/>
              </a:pPr>
              <a:t>8/27/2020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125" y="9944100"/>
            <a:ext cx="1739900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F2D2A24-A2FB-4574-906D-C1C700F450A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050" y="1357313"/>
            <a:ext cx="6705600" cy="61042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rutigerLTStd-Bold"/>
              </a:rPr>
              <a:t>中国国际汽车电子创新</a:t>
            </a:r>
            <a:r>
              <a:rPr lang="zh-CN" altLang="en-US" sz="2400" b="1" dirty="0" smtClean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rutigerLTStd-Bold"/>
              </a:rPr>
              <a:t>大会</a:t>
            </a:r>
            <a:endParaRPr lang="en-US" altLang="zh-CN" sz="2400" b="1" dirty="0" smtClean="0">
              <a:solidFill>
                <a:srgbClr val="ED1C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rutigerLTStd-Bold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China International Automotive Electronics Conference</a:t>
            </a:r>
          </a:p>
        </p:txBody>
      </p:sp>
      <p:sp>
        <p:nvSpPr>
          <p:cNvPr id="2051" name="object 3"/>
          <p:cNvSpPr>
            <a:spLocks noChangeArrowheads="1"/>
          </p:cNvSpPr>
          <p:nvPr/>
        </p:nvSpPr>
        <p:spPr bwMode="auto">
          <a:xfrm>
            <a:off x="1177925" y="2713038"/>
            <a:ext cx="5822950" cy="6403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052" name="object 4"/>
          <p:cNvSpPr>
            <a:spLocks/>
          </p:cNvSpPr>
          <p:nvPr/>
        </p:nvSpPr>
        <p:spPr bwMode="auto">
          <a:xfrm>
            <a:off x="525463" y="9117013"/>
            <a:ext cx="6480175" cy="0"/>
          </a:xfrm>
          <a:custGeom>
            <a:avLst/>
            <a:gdLst>
              <a:gd name="T0" fmla="*/ 6479984 w 6480175"/>
              <a:gd name="T1" fmla="*/ 0 w 648017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6480175">
                <a:moveTo>
                  <a:pt x="6479984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53" name="object 6"/>
          <p:cNvSpPr>
            <a:spLocks noChangeArrowheads="1"/>
          </p:cNvSpPr>
          <p:nvPr/>
        </p:nvSpPr>
        <p:spPr bwMode="auto">
          <a:xfrm>
            <a:off x="6391275" y="987425"/>
            <a:ext cx="295275" cy="77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054" name="object 7"/>
          <p:cNvSpPr>
            <a:spLocks noChangeArrowheads="1"/>
          </p:cNvSpPr>
          <p:nvPr/>
        </p:nvSpPr>
        <p:spPr bwMode="auto">
          <a:xfrm>
            <a:off x="6724650" y="987425"/>
            <a:ext cx="436563" cy="777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055" name="object 8"/>
          <p:cNvSpPr>
            <a:spLocks/>
          </p:cNvSpPr>
          <p:nvPr/>
        </p:nvSpPr>
        <p:spPr bwMode="auto">
          <a:xfrm>
            <a:off x="6391275" y="530225"/>
            <a:ext cx="342900" cy="279400"/>
          </a:xfrm>
          <a:custGeom>
            <a:avLst/>
            <a:gdLst>
              <a:gd name="T0" fmla="*/ 342823 w 342900"/>
              <a:gd name="T1" fmla="*/ 0 h 278130"/>
              <a:gd name="T2" fmla="*/ 0 w 342900"/>
              <a:gd name="T3" fmla="*/ 197942 h 278130"/>
              <a:gd name="T4" fmla="*/ 0 w 342900"/>
              <a:gd name="T5" fmla="*/ 277634 h 278130"/>
              <a:gd name="T6" fmla="*/ 342823 w 342900"/>
              <a:gd name="T7" fmla="*/ 79565 h 278130"/>
              <a:gd name="T8" fmla="*/ 342823 w 342900"/>
              <a:gd name="T9" fmla="*/ 0 h 278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900" h="278130">
                <a:moveTo>
                  <a:pt x="342823" y="0"/>
                </a:moveTo>
                <a:lnTo>
                  <a:pt x="0" y="197942"/>
                </a:lnTo>
                <a:lnTo>
                  <a:pt x="0" y="277634"/>
                </a:lnTo>
                <a:lnTo>
                  <a:pt x="342823" y="79565"/>
                </a:lnTo>
                <a:lnTo>
                  <a:pt x="342823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56" name="object 9"/>
          <p:cNvSpPr>
            <a:spLocks/>
          </p:cNvSpPr>
          <p:nvPr/>
        </p:nvSpPr>
        <p:spPr bwMode="auto">
          <a:xfrm>
            <a:off x="6048375" y="530225"/>
            <a:ext cx="342900" cy="279400"/>
          </a:xfrm>
          <a:custGeom>
            <a:avLst/>
            <a:gdLst>
              <a:gd name="T0" fmla="*/ 342798 w 342900"/>
              <a:gd name="T1" fmla="*/ 0 h 278130"/>
              <a:gd name="T2" fmla="*/ 0 w 342900"/>
              <a:gd name="T3" fmla="*/ 197929 h 278130"/>
              <a:gd name="T4" fmla="*/ 0 w 342900"/>
              <a:gd name="T5" fmla="*/ 277660 h 278130"/>
              <a:gd name="T6" fmla="*/ 342798 w 342900"/>
              <a:gd name="T7" fmla="*/ 79578 h 278130"/>
              <a:gd name="T8" fmla="*/ 342798 w 342900"/>
              <a:gd name="T9" fmla="*/ 0 h 278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900" h="278130">
                <a:moveTo>
                  <a:pt x="342798" y="0"/>
                </a:moveTo>
                <a:lnTo>
                  <a:pt x="0" y="197929"/>
                </a:lnTo>
                <a:lnTo>
                  <a:pt x="0" y="277660"/>
                </a:lnTo>
                <a:lnTo>
                  <a:pt x="342798" y="79578"/>
                </a:lnTo>
                <a:lnTo>
                  <a:pt x="34279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57" name="object 10"/>
          <p:cNvSpPr>
            <a:spLocks/>
          </p:cNvSpPr>
          <p:nvPr/>
        </p:nvSpPr>
        <p:spPr bwMode="auto">
          <a:xfrm>
            <a:off x="6048375" y="431800"/>
            <a:ext cx="685800" cy="476250"/>
          </a:xfrm>
          <a:custGeom>
            <a:avLst/>
            <a:gdLst>
              <a:gd name="T0" fmla="*/ 685622 w 685800"/>
              <a:gd name="T1" fmla="*/ 0 h 475615"/>
              <a:gd name="T2" fmla="*/ 0 w 685800"/>
              <a:gd name="T3" fmla="*/ 395897 h 475615"/>
              <a:gd name="T4" fmla="*/ 0 w 685800"/>
              <a:gd name="T5" fmla="*/ 475462 h 475615"/>
              <a:gd name="T6" fmla="*/ 685622 w 685800"/>
              <a:gd name="T7" fmla="*/ 79590 h 475615"/>
              <a:gd name="T8" fmla="*/ 685622 w 685800"/>
              <a:gd name="T9" fmla="*/ 0 h 475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5800" h="475615">
                <a:moveTo>
                  <a:pt x="685622" y="0"/>
                </a:moveTo>
                <a:lnTo>
                  <a:pt x="0" y="395897"/>
                </a:lnTo>
                <a:lnTo>
                  <a:pt x="0" y="475462"/>
                </a:lnTo>
                <a:lnTo>
                  <a:pt x="685622" y="79590"/>
                </a:lnTo>
                <a:lnTo>
                  <a:pt x="68562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58" name="object 11"/>
          <p:cNvSpPr>
            <a:spLocks/>
          </p:cNvSpPr>
          <p:nvPr/>
        </p:nvSpPr>
        <p:spPr bwMode="auto">
          <a:xfrm>
            <a:off x="6048375" y="431800"/>
            <a:ext cx="342900" cy="277813"/>
          </a:xfrm>
          <a:custGeom>
            <a:avLst/>
            <a:gdLst>
              <a:gd name="T0" fmla="*/ 342798 w 342900"/>
              <a:gd name="T1" fmla="*/ 0 h 278130"/>
              <a:gd name="T2" fmla="*/ 0 w 342900"/>
              <a:gd name="T3" fmla="*/ 197954 h 278130"/>
              <a:gd name="T4" fmla="*/ 0 w 342900"/>
              <a:gd name="T5" fmla="*/ 277647 h 278130"/>
              <a:gd name="T6" fmla="*/ 342798 w 342900"/>
              <a:gd name="T7" fmla="*/ 79590 h 278130"/>
              <a:gd name="T8" fmla="*/ 342798 w 342900"/>
              <a:gd name="T9" fmla="*/ 0 h 278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900" h="278130">
                <a:moveTo>
                  <a:pt x="342798" y="0"/>
                </a:moveTo>
                <a:lnTo>
                  <a:pt x="0" y="197954"/>
                </a:lnTo>
                <a:lnTo>
                  <a:pt x="0" y="277647"/>
                </a:lnTo>
                <a:lnTo>
                  <a:pt x="342798" y="79590"/>
                </a:lnTo>
                <a:lnTo>
                  <a:pt x="34279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59" name="object 12"/>
          <p:cNvSpPr>
            <a:spLocks/>
          </p:cNvSpPr>
          <p:nvPr/>
        </p:nvSpPr>
        <p:spPr bwMode="auto">
          <a:xfrm>
            <a:off x="6391275" y="630238"/>
            <a:ext cx="342900" cy="277812"/>
          </a:xfrm>
          <a:custGeom>
            <a:avLst/>
            <a:gdLst>
              <a:gd name="T0" fmla="*/ 342823 w 342900"/>
              <a:gd name="T1" fmla="*/ 0 h 278130"/>
              <a:gd name="T2" fmla="*/ 0 w 342900"/>
              <a:gd name="T3" fmla="*/ 197942 h 278130"/>
              <a:gd name="T4" fmla="*/ 0 w 342900"/>
              <a:gd name="T5" fmla="*/ 277634 h 278130"/>
              <a:gd name="T6" fmla="*/ 342823 w 342900"/>
              <a:gd name="T7" fmla="*/ 79552 h 278130"/>
              <a:gd name="T8" fmla="*/ 342823 w 342900"/>
              <a:gd name="T9" fmla="*/ 0 h 278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900" h="278130">
                <a:moveTo>
                  <a:pt x="342823" y="0"/>
                </a:moveTo>
                <a:lnTo>
                  <a:pt x="0" y="197942"/>
                </a:lnTo>
                <a:lnTo>
                  <a:pt x="0" y="277634"/>
                </a:lnTo>
                <a:lnTo>
                  <a:pt x="342823" y="79552"/>
                </a:lnTo>
                <a:lnTo>
                  <a:pt x="342823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60" name="object 13"/>
          <p:cNvSpPr>
            <a:spLocks noChangeArrowheads="1"/>
          </p:cNvSpPr>
          <p:nvPr/>
        </p:nvSpPr>
        <p:spPr bwMode="auto">
          <a:xfrm>
            <a:off x="5516563" y="1177925"/>
            <a:ext cx="928687" cy="1000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061" name="object 14"/>
          <p:cNvSpPr>
            <a:spLocks noChangeArrowheads="1"/>
          </p:cNvSpPr>
          <p:nvPr/>
        </p:nvSpPr>
        <p:spPr bwMode="auto">
          <a:xfrm>
            <a:off x="6457950" y="1177925"/>
            <a:ext cx="701675" cy="984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062" name="object 15"/>
          <p:cNvSpPr>
            <a:spLocks/>
          </p:cNvSpPr>
          <p:nvPr/>
        </p:nvSpPr>
        <p:spPr bwMode="auto">
          <a:xfrm>
            <a:off x="530225" y="1443038"/>
            <a:ext cx="92075" cy="431800"/>
          </a:xfrm>
          <a:custGeom>
            <a:avLst/>
            <a:gdLst>
              <a:gd name="T0" fmla="*/ 0 w 90804"/>
              <a:gd name="T1" fmla="*/ 432003 h 432435"/>
              <a:gd name="T2" fmla="*/ 90220 w 90804"/>
              <a:gd name="T3" fmla="*/ 432003 h 432435"/>
              <a:gd name="T4" fmla="*/ 90220 w 90804"/>
              <a:gd name="T5" fmla="*/ 0 h 432435"/>
              <a:gd name="T6" fmla="*/ 0 w 90804"/>
              <a:gd name="T7" fmla="*/ 0 h 432435"/>
              <a:gd name="T8" fmla="*/ 0 w 90804"/>
              <a:gd name="T9" fmla="*/ 432003 h 43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04" h="432435">
                <a:moveTo>
                  <a:pt x="0" y="432003"/>
                </a:moveTo>
                <a:lnTo>
                  <a:pt x="90220" y="432003"/>
                </a:lnTo>
                <a:lnTo>
                  <a:pt x="90220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C0C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17525" y="2028825"/>
            <a:ext cx="5940425" cy="62865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4000" dirty="0">
                <a:latin typeface="12 Frutiger* 45 Light   02103" pitchFamily="2" charset="0"/>
              </a:rPr>
              <a:t>Fusion, ushering a smart</a:t>
            </a:r>
            <a:r>
              <a:rPr sz="4000" spc="-100" dirty="0">
                <a:latin typeface="12 Frutiger* 45 Light   02103" pitchFamily="2" charset="0"/>
              </a:rPr>
              <a:t> </a:t>
            </a:r>
            <a:r>
              <a:rPr sz="4000" dirty="0">
                <a:latin typeface="12 Frutiger* 45 Light   02103" pitchFamily="2" charset="0"/>
              </a:rPr>
              <a:t>future</a:t>
            </a:r>
          </a:p>
        </p:txBody>
      </p:sp>
      <p:pic>
        <p:nvPicPr>
          <p:cNvPr id="2064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9326563"/>
            <a:ext cx="26193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文本框 17"/>
          <p:cNvSpPr txBox="1">
            <a:spLocks noChangeArrowheads="1"/>
          </p:cNvSpPr>
          <p:nvPr/>
        </p:nvSpPr>
        <p:spPr bwMode="auto">
          <a:xfrm>
            <a:off x="425450" y="9358313"/>
            <a:ext cx="27289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zh-CN" sz="1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2021</a:t>
            </a:r>
            <a:r>
              <a:rPr lang="zh-CN" altLang="en-US" sz="1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CN" sz="1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1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1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14-16</a:t>
            </a:r>
            <a:r>
              <a:rPr lang="zh-CN" altLang="en-US" sz="1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日</a:t>
            </a:r>
            <a:endParaRPr lang="en-US" altLang="zh-CN" sz="12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上海新国际博览中心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ts val="2200"/>
              </a:lnSpc>
            </a:pPr>
            <a:r>
              <a:rPr lang="en-US" altLang="zh-CN" b="1" dirty="0">
                <a:solidFill>
                  <a:srgbClr val="FF0000"/>
                </a:solidFill>
                <a:latin typeface="12 Frutiger* 45 Light   02103"/>
                <a:ea typeface="黑体" panose="02010609060101010101" pitchFamily="49" charset="-122"/>
                <a:cs typeface="Arial" panose="020B0604020202020204" pitchFamily="34" charset="0"/>
              </a:rPr>
              <a:t>e</a:t>
            </a:r>
            <a:r>
              <a:rPr lang="en-US" altLang="zh-CN" b="1" dirty="0">
                <a:latin typeface="12 Frutiger* 45 Light   02103"/>
                <a:ea typeface="黑体" panose="02010609060101010101" pitchFamily="49" charset="-122"/>
                <a:cs typeface="Arial" panose="020B0604020202020204" pitchFamily="34" charset="0"/>
              </a:rPr>
              <a:t>lectronicachina.com.cn</a:t>
            </a:r>
            <a:endParaRPr lang="en-US" altLang="zh-CN" dirty="0">
              <a:latin typeface="12 Frutiger* 45 Light   02103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066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9326563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9531" y="4660900"/>
            <a:ext cx="3316682" cy="2636615"/>
            <a:chOff x="419531" y="4296263"/>
            <a:chExt cx="3316682" cy="2636615"/>
          </a:xfrm>
        </p:grpSpPr>
        <p:sp>
          <p:nvSpPr>
            <p:cNvPr id="3085" name="object 18"/>
            <p:cNvSpPr txBox="1">
              <a:spLocks noChangeArrowheads="1"/>
            </p:cNvSpPr>
            <p:nvPr/>
          </p:nvSpPr>
          <p:spPr bwMode="auto">
            <a:xfrm>
              <a:off x="462679" y="4296263"/>
              <a:ext cx="2159000" cy="456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100"/>
                </a:spcBef>
              </a:pPr>
              <a:r>
                <a:rPr lang="en-US" altLang="zh-CN" sz="1400" b="1" dirty="0">
                  <a:solidFill>
                    <a:srgbClr val="ED1C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ZDaHei-B02S"/>
                </a:rPr>
                <a:t>2020</a:t>
              </a:r>
              <a:r>
                <a:rPr lang="zh-CN" altLang="en-US" sz="1400" b="1" dirty="0">
                  <a:solidFill>
                    <a:srgbClr val="ED1C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ZDaHei-B02S"/>
                </a:rPr>
                <a:t>听众</a:t>
              </a:r>
              <a:r>
                <a:rPr lang="zh-CN" altLang="en-US" sz="1400" b="1" dirty="0" smtClean="0">
                  <a:solidFill>
                    <a:srgbClr val="ED1C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ZDaHei-B02S"/>
                </a:rPr>
                <a:t>分析</a:t>
              </a:r>
              <a:endParaRPr lang="en-US" altLang="zh-CN" sz="1400" b="1" dirty="0" smtClean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endParaRPr>
            </a:p>
            <a:p>
              <a:pPr eaLnBrk="1" hangingPunct="1">
                <a:spcBef>
                  <a:spcPts val="100"/>
                </a:spcBef>
              </a:pPr>
              <a:r>
                <a:rPr lang="zh-CN" altLang="en-US" sz="10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FZDaHei-B02S"/>
                </a:rPr>
                <a:t>到场听众人数：</a:t>
              </a:r>
              <a:r>
                <a:rPr lang="en-US" altLang="zh-CN" sz="1400" b="1" dirty="0" smtClean="0">
                  <a:solidFill>
                    <a:srgbClr val="ED1C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ZDaHei-B02S"/>
                </a:rPr>
                <a:t>405</a:t>
              </a:r>
              <a:endPara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85" y="5043913"/>
              <a:ext cx="1029016" cy="1555743"/>
            </a:xfrm>
            <a:prstGeom prst="rect">
              <a:avLst/>
            </a:prstGeom>
          </p:spPr>
        </p:pic>
        <p:sp>
          <p:nvSpPr>
            <p:cNvPr id="50" name="object 5"/>
            <p:cNvSpPr txBox="1">
              <a:spLocks noChangeArrowheads="1"/>
            </p:cNvSpPr>
            <p:nvPr/>
          </p:nvSpPr>
          <p:spPr bwMode="auto">
            <a:xfrm>
              <a:off x="419531" y="4752621"/>
              <a:ext cx="1397952" cy="27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86360" rIns="0" bIns="0"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Clr>
                  <a:srgbClr val="FF0000"/>
                </a:buClr>
                <a:buFont typeface="Wingdings" panose="05000000000000000000" pitchFamily="2" charset="2"/>
                <a:buChar char="n"/>
              </a:pP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按</a:t>
              </a:r>
              <a:r>
                <a:rPr lang="zh-CN" altLang="en-US" sz="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工作职能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划分                    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1" name="object 5"/>
            <p:cNvSpPr txBox="1">
              <a:spLocks noChangeArrowheads="1"/>
            </p:cNvSpPr>
            <p:nvPr/>
          </p:nvSpPr>
          <p:spPr bwMode="auto">
            <a:xfrm>
              <a:off x="2338261" y="4752620"/>
              <a:ext cx="1397952" cy="27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86360" rIns="0" bIns="0"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Clr>
                  <a:srgbClr val="FF0000"/>
                </a:buClr>
                <a:buFont typeface="Wingdings" panose="05000000000000000000" pitchFamily="2" charset="2"/>
                <a:buChar char="n"/>
              </a:pP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按</a:t>
              </a:r>
              <a:r>
                <a:rPr lang="zh-CN" altLang="en-US" sz="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应用领域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划分                    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61" y="5040209"/>
              <a:ext cx="1124328" cy="1892669"/>
            </a:xfrm>
            <a:prstGeom prst="rect">
              <a:avLst/>
            </a:prstGeom>
          </p:spPr>
        </p:pic>
      </p:grpSp>
      <p:sp>
        <p:nvSpPr>
          <p:cNvPr id="3074" name="object 2"/>
          <p:cNvSpPr txBox="1">
            <a:spLocks noChangeArrowheads="1"/>
          </p:cNvSpPr>
          <p:nvPr/>
        </p:nvSpPr>
        <p:spPr bwMode="auto">
          <a:xfrm>
            <a:off x="455837" y="373406"/>
            <a:ext cx="73660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zh-CN" altLang="zh-CN" sz="1400" b="1" dirty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基本信息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3075" name="object 3"/>
          <p:cNvSpPr>
            <a:spLocks/>
          </p:cNvSpPr>
          <p:nvPr/>
        </p:nvSpPr>
        <p:spPr bwMode="auto">
          <a:xfrm>
            <a:off x="349250" y="384519"/>
            <a:ext cx="0" cy="241300"/>
          </a:xfrm>
          <a:custGeom>
            <a:avLst/>
            <a:gdLst>
              <a:gd name="T0" fmla="*/ 0 h 240030"/>
              <a:gd name="T1" fmla="*/ 239699 h 2400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30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object 5"/>
          <p:cNvSpPr txBox="1">
            <a:spLocks noChangeArrowheads="1"/>
          </p:cNvSpPr>
          <p:nvPr/>
        </p:nvSpPr>
        <p:spPr bwMode="auto">
          <a:xfrm>
            <a:off x="419531" y="1993900"/>
            <a:ext cx="3670300" cy="24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6360" rIns="0" bIns="0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人工智能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及自动驾驶  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-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汽车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智能芯片  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逻辑控制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芯片  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-ADAS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与自动驾驶环境感知技术  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视觉摄像头、激光雷达、毫米波雷达）  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传感器集成及多源信息融合  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精度地图及定位  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智能网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联汽车人机互交技术  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车联网技术  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-5G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技术在车联网中的应用  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-V2X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  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-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车辆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网平台发展  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自动驾驶汽车仿真与测试  </a:t>
            </a:r>
          </a:p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智能网联汽车技术发展现状与趋势 </a:t>
            </a:r>
          </a:p>
        </p:txBody>
      </p:sp>
      <p:sp>
        <p:nvSpPr>
          <p:cNvPr id="3077" name="object 6"/>
          <p:cNvSpPr txBox="1">
            <a:spLocks noChangeArrowheads="1"/>
          </p:cNvSpPr>
          <p:nvPr/>
        </p:nvSpPr>
        <p:spPr bwMode="auto">
          <a:xfrm>
            <a:off x="462679" y="1850661"/>
            <a:ext cx="91440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主要议题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3078" name="object 7"/>
          <p:cNvSpPr>
            <a:spLocks/>
          </p:cNvSpPr>
          <p:nvPr/>
        </p:nvSpPr>
        <p:spPr bwMode="auto">
          <a:xfrm>
            <a:off x="349250" y="1863361"/>
            <a:ext cx="0" cy="239713"/>
          </a:xfrm>
          <a:custGeom>
            <a:avLst/>
            <a:gdLst>
              <a:gd name="T0" fmla="*/ 0 h 240030"/>
              <a:gd name="T1" fmla="*/ 239699 h 2400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30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199" y="690926"/>
            <a:ext cx="1093649" cy="32829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会议时间</a:t>
            </a:r>
            <a:r>
              <a:rPr sz="10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：</a:t>
            </a:r>
            <a:endParaRPr sz="1000" b="1" dirty="0"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2021</a:t>
            </a:r>
            <a:r>
              <a:rPr lang="zh-CN" altLang="en-US" sz="800" dirty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800" dirty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800" dirty="0" smtClean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800" dirty="0" smtClean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r>
              <a:rPr lang="zh-CN" altLang="en-US" sz="800" dirty="0" smtClean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endParaRPr sz="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80" name="object 9"/>
          <p:cNvSpPr>
            <a:spLocks/>
          </p:cNvSpPr>
          <p:nvPr/>
        </p:nvSpPr>
        <p:spPr bwMode="auto">
          <a:xfrm>
            <a:off x="490538" y="697276"/>
            <a:ext cx="0" cy="179388"/>
          </a:xfrm>
          <a:custGeom>
            <a:avLst/>
            <a:gdLst>
              <a:gd name="T0" fmla="*/ 0 h 180339"/>
              <a:gd name="T1" fmla="*/ 179997 h 1803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noFill/>
          <a:ln w="39954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1625" y="694101"/>
            <a:ext cx="1428750" cy="32829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sz="10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主办单位：</a:t>
            </a:r>
            <a:endParaRPr sz="1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sz="800" dirty="0">
                <a:solidFill>
                  <a:srgbClr val="4140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慕尼黑展览（上海）有限公司</a:t>
            </a:r>
            <a:endParaRPr sz="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82" name="object 11"/>
          <p:cNvSpPr>
            <a:spLocks/>
          </p:cNvSpPr>
          <p:nvPr/>
        </p:nvSpPr>
        <p:spPr bwMode="auto">
          <a:xfrm>
            <a:off x="5292725" y="700451"/>
            <a:ext cx="0" cy="180975"/>
          </a:xfrm>
          <a:custGeom>
            <a:avLst/>
            <a:gdLst>
              <a:gd name="T0" fmla="*/ 0 h 180339"/>
              <a:gd name="T1" fmla="*/ 179997 h 1803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noFill/>
          <a:ln w="39954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3" name="object 12"/>
          <p:cNvSpPr>
            <a:spLocks/>
          </p:cNvSpPr>
          <p:nvPr/>
        </p:nvSpPr>
        <p:spPr bwMode="auto">
          <a:xfrm>
            <a:off x="2659063" y="700451"/>
            <a:ext cx="0" cy="180975"/>
          </a:xfrm>
          <a:custGeom>
            <a:avLst/>
            <a:gdLst>
              <a:gd name="T0" fmla="*/ 0 h 180339"/>
              <a:gd name="T1" fmla="*/ 179997 h 1803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noFill/>
          <a:ln w="39954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3838" y="694101"/>
            <a:ext cx="1201737" cy="32829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会议地点</a:t>
            </a:r>
            <a:r>
              <a:rPr sz="10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sz="1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上海新国际博览中心</a:t>
            </a:r>
            <a:endParaRPr sz="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86" name="object 19"/>
          <p:cNvSpPr>
            <a:spLocks/>
          </p:cNvSpPr>
          <p:nvPr/>
        </p:nvSpPr>
        <p:spPr bwMode="auto">
          <a:xfrm>
            <a:off x="349250" y="4660900"/>
            <a:ext cx="0" cy="239713"/>
          </a:xfrm>
          <a:custGeom>
            <a:avLst/>
            <a:gdLst>
              <a:gd name="T0" fmla="*/ 0 h 240029"/>
              <a:gd name="T1" fmla="*/ 239699 h 24002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29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584200" y="1145935"/>
            <a:ext cx="4267200" cy="48987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演讲资料提交：</a:t>
            </a:r>
            <a:endParaRPr lang="en-US" altLang="zh-CN" sz="1000" b="1" dirty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中英文演讲题目、演讲文简介和照片、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250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字演讲摘要提交：截止日期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2020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31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演讲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提交：截止日期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2021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</a:p>
        </p:txBody>
      </p:sp>
      <p:sp>
        <p:nvSpPr>
          <p:cNvPr id="3088" name="object 9"/>
          <p:cNvSpPr>
            <a:spLocks/>
          </p:cNvSpPr>
          <p:nvPr/>
        </p:nvSpPr>
        <p:spPr bwMode="auto">
          <a:xfrm>
            <a:off x="490538" y="1152285"/>
            <a:ext cx="0" cy="180975"/>
          </a:xfrm>
          <a:custGeom>
            <a:avLst/>
            <a:gdLst>
              <a:gd name="T0" fmla="*/ 0 h 180339"/>
              <a:gd name="T1" fmla="*/ 179997 h 1803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noFill/>
          <a:ln w="39954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9" name="object 6"/>
          <p:cNvSpPr txBox="1">
            <a:spLocks noChangeArrowheads="1"/>
          </p:cNvSpPr>
          <p:nvPr/>
        </p:nvSpPr>
        <p:spPr bwMode="auto">
          <a:xfrm>
            <a:off x="4831418" y="1847141"/>
            <a:ext cx="138588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听众抽样</a:t>
            </a:r>
          </a:p>
        </p:txBody>
      </p:sp>
      <p:sp>
        <p:nvSpPr>
          <p:cNvPr id="3090" name="object 7"/>
          <p:cNvSpPr>
            <a:spLocks/>
          </p:cNvSpPr>
          <p:nvPr/>
        </p:nvSpPr>
        <p:spPr bwMode="auto">
          <a:xfrm>
            <a:off x="4739343" y="1858254"/>
            <a:ext cx="0" cy="239712"/>
          </a:xfrm>
          <a:custGeom>
            <a:avLst/>
            <a:gdLst>
              <a:gd name="T0" fmla="*/ 0 h 240030"/>
              <a:gd name="T1" fmla="*/ 239699 h 2400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30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10"/>
          <p:cNvSpPr txBox="1"/>
          <p:nvPr/>
        </p:nvSpPr>
        <p:spPr>
          <a:xfrm>
            <a:off x="5368925" y="1172922"/>
            <a:ext cx="1760538" cy="48987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会议语言：</a:t>
            </a:r>
            <a:endParaRPr lang="en-US" altLang="zh-CN" sz="1000" b="1" dirty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中文或英文，现场不提供同声传译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（建议英文演讲嘉宾使用双语</a:t>
            </a:r>
            <a:r>
              <a:rPr lang="en-US" altLang="zh-CN" sz="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800" dirty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92" name="object 11"/>
          <p:cNvSpPr>
            <a:spLocks/>
          </p:cNvSpPr>
          <p:nvPr/>
        </p:nvSpPr>
        <p:spPr bwMode="auto">
          <a:xfrm>
            <a:off x="5280025" y="1179272"/>
            <a:ext cx="0" cy="180975"/>
          </a:xfrm>
          <a:custGeom>
            <a:avLst/>
            <a:gdLst>
              <a:gd name="T0" fmla="*/ 0 h 180339"/>
              <a:gd name="T1" fmla="*/ 179997 h 1803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noFill/>
          <a:ln w="39954">
            <a:solidFill>
              <a:srgbClr val="ED1C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3" name="文本框 30"/>
          <p:cNvSpPr txBox="1">
            <a:spLocks noChangeArrowheads="1"/>
          </p:cNvSpPr>
          <p:nvPr/>
        </p:nvSpPr>
        <p:spPr bwMode="auto">
          <a:xfrm>
            <a:off x="4831418" y="2097966"/>
            <a:ext cx="2278063" cy="480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现代汽车公司</a:t>
            </a: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爱驰汽车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东风商用车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宝马弹簧（上海）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南京恒天领锐汽车有限公司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上海中科深江电动车辆有限公司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国创新能源汽车能源与信息创新中心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埃孚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重庆延锋安道拓汽车部件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大陆汽车电子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新发展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长春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汽车自控系统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博格华纳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矢崎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苏州博世汽车部件有限公司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武汉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神动汽车电子电器股份有限公司</a:t>
            </a: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中欧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汽车股份有限公司</a:t>
            </a: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安费诺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汽车连接系统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常州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西门子中国有限公司</a:t>
            </a: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松下电气机器（北京）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宁波中车时代传感技术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江森自控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众联能创新能源科技股份有限公司</a:t>
            </a: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上海华为技术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信重工机械股份有限公司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1012" y="6985000"/>
            <a:ext cx="7059614" cy="3695700"/>
            <a:chOff x="311012" y="6803859"/>
            <a:chExt cx="7059614" cy="3695700"/>
          </a:xfrm>
        </p:grpSpPr>
        <p:sp>
          <p:nvSpPr>
            <p:cNvPr id="3094" name="object 18"/>
            <p:cNvSpPr txBox="1">
              <a:spLocks noChangeArrowheads="1"/>
            </p:cNvSpPr>
            <p:nvPr/>
          </p:nvSpPr>
          <p:spPr bwMode="auto">
            <a:xfrm>
              <a:off x="447312" y="6813384"/>
              <a:ext cx="2159000" cy="228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100"/>
                </a:spcBef>
              </a:pPr>
              <a:r>
                <a:rPr lang="en-US" altLang="zh-CN" sz="1400" b="1" dirty="0">
                  <a:solidFill>
                    <a:srgbClr val="ED1C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ZDaHei-B02S"/>
                </a:rPr>
                <a:t>2020</a:t>
              </a:r>
              <a:r>
                <a:rPr lang="zh-CN" altLang="en-US" sz="1400" b="1" dirty="0">
                  <a:solidFill>
                    <a:srgbClr val="ED1C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ZDaHei-B02S"/>
                </a:rPr>
                <a:t>名师名企</a:t>
              </a:r>
              <a:endPara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endParaRPr>
            </a:p>
          </p:txBody>
        </p:sp>
        <p:sp>
          <p:nvSpPr>
            <p:cNvPr id="3095" name="object 19"/>
            <p:cNvSpPr>
              <a:spLocks/>
            </p:cNvSpPr>
            <p:nvPr/>
          </p:nvSpPr>
          <p:spPr bwMode="auto">
            <a:xfrm>
              <a:off x="349250" y="6803859"/>
              <a:ext cx="0" cy="241300"/>
            </a:xfrm>
            <a:custGeom>
              <a:avLst/>
              <a:gdLst>
                <a:gd name="T0" fmla="*/ 0 h 240029"/>
                <a:gd name="T1" fmla="*/ 239699 h 2400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240029">
                  <a:moveTo>
                    <a:pt x="0" y="0"/>
                  </a:moveTo>
                  <a:lnTo>
                    <a:pt x="0" y="239699"/>
                  </a:lnTo>
                </a:path>
              </a:pathLst>
            </a:custGeom>
            <a:noFill/>
            <a:ln w="65709">
              <a:solidFill>
                <a:srgbClr val="C9CA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96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73866" y="7227721"/>
              <a:ext cx="827088" cy="8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2415" y="7242004"/>
              <a:ext cx="827087" cy="82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图片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062" y="8401723"/>
              <a:ext cx="825518" cy="8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012" y="7228792"/>
              <a:ext cx="825500" cy="824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文本框 32"/>
            <p:cNvSpPr txBox="1">
              <a:spLocks noChangeArrowheads="1"/>
            </p:cNvSpPr>
            <p:nvPr/>
          </p:nvSpPr>
          <p:spPr bwMode="auto">
            <a:xfrm>
              <a:off x="1273037" y="7229309"/>
              <a:ext cx="80962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01" name="文本框 33"/>
            <p:cNvSpPr txBox="1">
              <a:spLocks noChangeArrowheads="1"/>
            </p:cNvSpPr>
            <p:nvPr/>
          </p:nvSpPr>
          <p:spPr bwMode="auto">
            <a:xfrm>
              <a:off x="1131750" y="7216609"/>
              <a:ext cx="8493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北京主线科技有限公司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张天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雷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CEO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02" name="文本框 34"/>
            <p:cNvSpPr txBox="1">
              <a:spLocks noChangeArrowheads="1"/>
            </p:cNvSpPr>
            <p:nvPr/>
          </p:nvSpPr>
          <p:spPr bwMode="auto">
            <a:xfrm>
              <a:off x="2846426" y="8445334"/>
              <a:ext cx="10842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某知名的车载电子一级配套企业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谭宇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TQCM/VAVE </a:t>
              </a: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专家</a:t>
              </a:r>
            </a:p>
          </p:txBody>
        </p:sp>
        <p:sp>
          <p:nvSpPr>
            <p:cNvPr id="3103" name="文本框 35"/>
            <p:cNvSpPr txBox="1">
              <a:spLocks noChangeArrowheads="1"/>
            </p:cNvSpPr>
            <p:nvPr/>
          </p:nvSpPr>
          <p:spPr bwMode="auto">
            <a:xfrm>
              <a:off x="4586150" y="7238834"/>
              <a:ext cx="9382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上海海拉电子有限公司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eaLnBrk="1" hangingPunct="1"/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华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旸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研发高级经理</a:t>
              </a:r>
            </a:p>
          </p:txBody>
        </p:sp>
        <p:sp>
          <p:nvSpPr>
            <p:cNvPr id="3104" name="文本框 36"/>
            <p:cNvSpPr txBox="1">
              <a:spLocks noChangeArrowheads="1"/>
            </p:cNvSpPr>
            <p:nvPr/>
          </p:nvSpPr>
          <p:spPr bwMode="auto">
            <a:xfrm>
              <a:off x="6402250" y="7238834"/>
              <a:ext cx="96837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上海芯旺微电子技术有限公司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丁丁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副总裁</a:t>
              </a:r>
            </a:p>
          </p:txBody>
        </p:sp>
        <p:pic>
          <p:nvPicPr>
            <p:cNvPr id="3105" name="图片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012" y="8432892"/>
              <a:ext cx="825532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6" name="文本框 38"/>
            <p:cNvSpPr txBox="1">
              <a:spLocks noChangeArrowheads="1"/>
            </p:cNvSpPr>
            <p:nvPr/>
          </p:nvSpPr>
          <p:spPr bwMode="auto">
            <a:xfrm>
              <a:off x="1131750" y="8438984"/>
              <a:ext cx="901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BD 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Head - Mobileye SH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en-US" altLang="zh-CN" sz="8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Elie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Luskin</a:t>
              </a:r>
            </a:p>
            <a:p>
              <a:pPr eaLnBrk="1" hangingPunct="1"/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Mobileye</a:t>
              </a:r>
            </a:p>
          </p:txBody>
        </p:sp>
        <p:pic>
          <p:nvPicPr>
            <p:cNvPr id="3107" name="图片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2415" y="8454862"/>
              <a:ext cx="826656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8" name="文本框 40"/>
            <p:cNvSpPr txBox="1">
              <a:spLocks noChangeArrowheads="1"/>
            </p:cNvSpPr>
            <p:nvPr/>
          </p:nvSpPr>
          <p:spPr bwMode="auto">
            <a:xfrm>
              <a:off x="2846426" y="7229309"/>
              <a:ext cx="9159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中国联通网络技术研究院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eaLnBrk="1" hangingPunct="1"/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eaLnBrk="1" hangingPunct="1"/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邱佳慧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车联网技术总监</a:t>
              </a:r>
            </a:p>
          </p:txBody>
        </p:sp>
        <p:pic>
          <p:nvPicPr>
            <p:cNvPr id="3109" name="图片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062" y="7181015"/>
              <a:ext cx="823912" cy="823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0" name="文本框 42"/>
            <p:cNvSpPr txBox="1">
              <a:spLocks noChangeArrowheads="1"/>
            </p:cNvSpPr>
            <p:nvPr/>
          </p:nvSpPr>
          <p:spPr bwMode="auto">
            <a:xfrm>
              <a:off x="4586150" y="8388541"/>
              <a:ext cx="8493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上海中科深江电动车辆有限公司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eaLnBrk="1" hangingPunct="1"/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eaLnBrk="1" hangingPunct="1"/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孙江明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总经理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/</a:t>
              </a: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副主任</a:t>
              </a:r>
            </a:p>
          </p:txBody>
        </p:sp>
        <p:pic>
          <p:nvPicPr>
            <p:cNvPr id="3111" name="图片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73866" y="8438984"/>
              <a:ext cx="828093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2" name="文本框 44"/>
            <p:cNvSpPr txBox="1">
              <a:spLocks noChangeArrowheads="1"/>
            </p:cNvSpPr>
            <p:nvPr/>
          </p:nvSpPr>
          <p:spPr bwMode="auto">
            <a:xfrm>
              <a:off x="6402250" y="8418346"/>
              <a:ext cx="9477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意法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半导体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eaLnBrk="1" hangingPunct="1"/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孙小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波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eaLnBrk="1" hangingPunct="1"/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系统应用工程师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113" name="图片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012" y="9639134"/>
              <a:ext cx="826403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4" name="文本框 46"/>
            <p:cNvSpPr txBox="1">
              <a:spLocks noChangeArrowheads="1"/>
            </p:cNvSpPr>
            <p:nvPr/>
          </p:nvSpPr>
          <p:spPr bwMode="auto">
            <a:xfrm>
              <a:off x="1131750" y="9661359"/>
              <a:ext cx="8493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某著名车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李林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副总经理</a:t>
              </a:r>
            </a:p>
          </p:txBody>
        </p:sp>
        <p:pic>
          <p:nvPicPr>
            <p:cNvPr id="3115" name="图片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062" y="9625996"/>
              <a:ext cx="824400" cy="86636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6" name="文本框 48"/>
            <p:cNvSpPr txBox="1">
              <a:spLocks noChangeArrowheads="1"/>
            </p:cNvSpPr>
            <p:nvPr/>
          </p:nvSpPr>
          <p:spPr bwMode="auto">
            <a:xfrm>
              <a:off x="2846426" y="9661359"/>
              <a:ext cx="9747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罗森伯格技术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有限公司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王</a:t>
              </a:r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健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高级应用技术工程师</a:t>
              </a:r>
            </a:p>
          </p:txBody>
        </p:sp>
        <p:pic>
          <p:nvPicPr>
            <p:cNvPr id="3117" name="图片 4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2415" y="9670884"/>
              <a:ext cx="828318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8" name="文本框 50"/>
            <p:cNvSpPr txBox="1">
              <a:spLocks noChangeArrowheads="1"/>
            </p:cNvSpPr>
            <p:nvPr/>
          </p:nvSpPr>
          <p:spPr bwMode="auto">
            <a:xfrm>
              <a:off x="4586150" y="9661359"/>
              <a:ext cx="8493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某汽车行业内一级配套企业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杨宏勇</a:t>
              </a:r>
              <a:endPara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  <a:p>
              <a:pPr eaLnBrk="1" hangingPunct="1"/>
              <a:r>
                <a:rPr lang="zh-CN" altLang="en-US" sz="8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总经理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461</Words>
  <Application>Microsoft Office PowerPoint</Application>
  <PresentationFormat>自定义</PresentationFormat>
  <Paragraphs>107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12 Frutiger* 45 Light   02103</vt:lpstr>
      <vt:lpstr>Frutiger</vt:lpstr>
      <vt:lpstr>FrutigerLTStd-Bold</vt:lpstr>
      <vt:lpstr>FZDaHei-B02S</vt:lpstr>
      <vt:lpstr>黑体</vt:lpstr>
      <vt:lpstr>宋体</vt:lpstr>
      <vt:lpstr>微软雅黑</vt:lpstr>
      <vt:lpstr>Arial</vt:lpstr>
      <vt:lpstr>Calibri</vt:lpstr>
      <vt:lpstr>Wingdings</vt:lpstr>
      <vt:lpstr>Office Theme</vt:lpstr>
      <vt:lpstr>Fusion, ushering a smart future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接触件铜材应用基础研究在线研讨会_中文200317</dc:title>
  <dc:creator>hp</dc:creator>
  <cp:lastModifiedBy>Tiffany.Liu</cp:lastModifiedBy>
  <cp:revision>59</cp:revision>
  <dcterms:created xsi:type="dcterms:W3CDTF">2020-03-17T06:28:05Z</dcterms:created>
  <dcterms:modified xsi:type="dcterms:W3CDTF">2020-08-27T08:44:08Z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2020-03-17T00:00:00Z</vt:filetime>
  </property>
</Properties>
</file>